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2" r:id="rId4"/>
    <p:sldId id="273" r:id="rId5"/>
    <p:sldId id="263" r:id="rId6"/>
    <p:sldId id="267" r:id="rId7"/>
    <p:sldId id="269" r:id="rId8"/>
    <p:sldId id="268" r:id="rId9"/>
    <p:sldId id="257" r:id="rId10"/>
    <p:sldId id="258" r:id="rId11"/>
    <p:sldId id="259" r:id="rId12"/>
    <p:sldId id="260" r:id="rId13"/>
    <p:sldId id="261" r:id="rId14"/>
    <p:sldId id="262" r:id="rId15"/>
    <p:sldId id="264" r:id="rId16"/>
    <p:sldId id="265" r:id="rId17"/>
    <p:sldId id="266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9853" autoAdjust="0"/>
    <p:restoredTop sz="94660"/>
  </p:normalViewPr>
  <p:slideViewPr>
    <p:cSldViewPr>
      <p:cViewPr varScale="1">
        <p:scale>
          <a:sx n="31" d="100"/>
          <a:sy n="31" d="100"/>
        </p:scale>
        <p:origin x="-7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0F982-A28B-4764-8ACF-F37DDB8CCA1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27FC9-B60B-4DCB-9187-F68D49101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37FD-15CA-48E6-B451-3C3D6425E764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4D48-0D86-473C-BBA7-630E4F9F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B091-C075-4A67-930B-A2BF70EAFE1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1134-6E09-43BE-919F-B5F536A36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F65764-0FAD-43F8-BC90-86B8BB1005A2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F4CCCD-8447-4069-9AF1-A85810243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B2A6-451C-485E-A969-4B5B8D8386B2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B807-6DD6-43B5-BED8-CD757720C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C4D0-5154-4B5C-B7D9-36997573476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FACF-E329-40F9-B326-8125A1C50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B5BB-3EB6-4D29-A864-A081DBBF2853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5658-6B8E-494D-A7FC-F89B50890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53D9A9-ADAB-4794-B808-3E030C662F2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CA4727-9410-48A9-87E2-1BC6D80EF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E56DC-3AE7-4A20-9626-ED4E5B9BA23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147B-9E2B-468F-A34E-4A397FFA5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E7E5B4-2DD1-4F70-ACB5-93EDE6FEC132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92C0D4-9790-4C25-9D55-11030C0A5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2ACDF5-C14E-4746-AB58-A70212E6C8A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ED139A-9587-4265-AEAC-15D4ABC0C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04DE47-6A98-4266-ADFD-9352AB49D75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566539A-8EA1-48BF-AFD2-F8881E26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18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1916113"/>
            <a:ext cx="6172200" cy="18954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C00000"/>
                </a:solidFill>
              </a:rPr>
              <a:t>Общая схема логопедического обследования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25" y="28575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слоговой структуры слова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Слова многосложные</a:t>
            </a:r>
          </a:p>
          <a:p>
            <a:pPr eaLnBrk="1" hangingPunct="1"/>
            <a:r>
              <a:rPr lang="ru-RU" smtClean="0"/>
              <a:t>Со стечением согласных</a:t>
            </a:r>
          </a:p>
          <a:p>
            <a:pPr eaLnBrk="1" hangingPunct="1"/>
            <a:r>
              <a:rPr lang="ru-RU" smtClean="0"/>
              <a:t>Содержать сходные звуки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 фонематического восприятия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Цепочка слогов</a:t>
            </a:r>
          </a:p>
          <a:p>
            <a:pPr eaLnBrk="1" hangingPunct="1"/>
            <a:r>
              <a:rPr lang="ru-RU" smtClean="0"/>
              <a:t>Цепочка слов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latin typeface="Arial" charset="0"/>
              </a:rPr>
              <a:t>Дифференциация оппозиционных фонем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Обследование словарного запаса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i="1" dirty="0" smtClean="0"/>
              <a:t>Предметный </a:t>
            </a:r>
            <a:r>
              <a:rPr lang="ru-RU" i="1" dirty="0" smtClean="0"/>
              <a:t>словарь</a:t>
            </a:r>
          </a:p>
          <a:p>
            <a:pPr eaLnBrk="1" hangingPunct="1"/>
            <a:r>
              <a:rPr lang="ru-RU" i="1" smtClean="0"/>
              <a:t>Глагольный словарь</a:t>
            </a:r>
            <a:endParaRPr lang="ru-RU" i="1" smtClean="0"/>
          </a:p>
          <a:p>
            <a:pPr eaLnBrk="1" hangingPunct="1"/>
            <a:r>
              <a:rPr lang="ru-RU" i="1" dirty="0" smtClean="0"/>
              <a:t>Подбор синонимов</a:t>
            </a:r>
          </a:p>
          <a:p>
            <a:pPr eaLnBrk="1" hangingPunct="1"/>
            <a:r>
              <a:rPr lang="ru-RU" i="1" dirty="0" smtClean="0"/>
              <a:t>Подбор антонимов</a:t>
            </a:r>
          </a:p>
          <a:p>
            <a:pPr eaLnBrk="1" hangingPunct="1"/>
            <a:r>
              <a:rPr lang="ru-RU" i="1" dirty="0" smtClean="0"/>
              <a:t>Подбор родственных однокоренных слов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грамматического строя речи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1800" smtClean="0"/>
              <a:t>Состояние предложений или небольших рассказов</a:t>
            </a:r>
          </a:p>
          <a:p>
            <a:pPr eaLnBrk="1" hangingPunct="1"/>
            <a:r>
              <a:rPr lang="ru-RU" sz="1800" smtClean="0"/>
              <a:t>Использование предлогов</a:t>
            </a:r>
          </a:p>
          <a:p>
            <a:pPr eaLnBrk="1" hangingPunct="1"/>
            <a:r>
              <a:rPr lang="ru-RU" sz="1800" smtClean="0"/>
              <a:t>Употребление существительных в разных падежах</a:t>
            </a:r>
          </a:p>
          <a:p>
            <a:pPr eaLnBrk="1" hangingPunct="1"/>
            <a:r>
              <a:rPr lang="ru-RU" sz="1800" smtClean="0"/>
              <a:t>Употребление падежей в зависимости от числительных</a:t>
            </a:r>
          </a:p>
          <a:p>
            <a:pPr eaLnBrk="1" hangingPunct="1"/>
            <a:r>
              <a:rPr lang="ru-RU" sz="1800" smtClean="0"/>
              <a:t>Образование множественного числа от существительного </a:t>
            </a:r>
            <a:r>
              <a:rPr lang="ru-RU" smtClean="0"/>
              <a:t>в </a:t>
            </a:r>
            <a:r>
              <a:rPr lang="ru-RU" sz="1800" smtClean="0"/>
              <a:t>единственном числе и наоборот</a:t>
            </a:r>
          </a:p>
          <a:p>
            <a:pPr eaLnBrk="1" hangingPunct="1"/>
            <a:r>
              <a:rPr lang="ru-RU" sz="1800" smtClean="0"/>
              <a:t>Образование формы родительного падежа множественного числа</a:t>
            </a:r>
          </a:p>
          <a:p>
            <a:pPr eaLnBrk="1" hangingPunct="1"/>
            <a:r>
              <a:rPr lang="ru-RU" sz="1800" smtClean="0"/>
              <a:t>Употребление числа при согласовании с существительным</a:t>
            </a:r>
          </a:p>
          <a:p>
            <a:pPr eaLnBrk="1" hangingPunct="1"/>
            <a:r>
              <a:rPr lang="ru-RU" sz="1800" smtClean="0"/>
              <a:t>Образование уменьшительной формы существительного</a:t>
            </a:r>
          </a:p>
          <a:p>
            <a:pPr eaLnBrk="1" hangingPunct="1"/>
            <a:r>
              <a:rPr lang="ru-RU" sz="1800" smtClean="0"/>
              <a:t>Использование суффиксов</a:t>
            </a:r>
          </a:p>
          <a:p>
            <a:pPr eaLnBrk="1" hangingPunct="1"/>
            <a:r>
              <a:rPr lang="ru-RU" sz="1800" smtClean="0"/>
              <a:t>Образование прилагательных от существительных</a:t>
            </a:r>
          </a:p>
          <a:p>
            <a:pPr eaLnBrk="1" hangingPunct="1"/>
            <a:r>
              <a:rPr lang="ru-RU" sz="1800" smtClean="0"/>
              <a:t>Употребление приставок в глаголах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800" b="1" cap="none" dirty="0" smtClean="0">
                <a:solidFill>
                  <a:srgbClr val="0070C0"/>
                </a:solidFill>
              </a:rPr>
              <a:t>Исследование звукового состава  слова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Выделение гласного в начале слова и под ударением</a:t>
            </a:r>
          </a:p>
          <a:p>
            <a:pPr eaLnBrk="1" hangingPunct="1"/>
            <a:r>
              <a:rPr lang="ru-RU" sz="2000" dirty="0" smtClean="0"/>
              <a:t>Выделение гласных в односложных словах</a:t>
            </a:r>
          </a:p>
          <a:p>
            <a:pPr eaLnBrk="1" hangingPunct="1"/>
            <a:r>
              <a:rPr lang="ru-RU" sz="2000" dirty="0" smtClean="0"/>
              <a:t>Выделение гласного в конце слова</a:t>
            </a:r>
          </a:p>
          <a:p>
            <a:pPr eaLnBrk="1" hangingPunct="1"/>
            <a:r>
              <a:rPr lang="ru-RU" sz="2000" dirty="0" smtClean="0"/>
              <a:t>Выделение согласного из начала слова и гласного из конца слова</a:t>
            </a:r>
          </a:p>
          <a:p>
            <a:pPr eaLnBrk="1" hangingPunct="1"/>
            <a:r>
              <a:rPr lang="ru-RU" sz="2000" dirty="0" smtClean="0"/>
              <a:t>Самостоятельный подбор слов, начинающихся на заданный звук</a:t>
            </a:r>
            <a:endParaRPr lang="ru-RU" sz="2000" dirty="0" smtClean="0">
              <a:latin typeface="Arial" charset="0"/>
            </a:endParaRPr>
          </a:p>
          <a:p>
            <a:pPr eaLnBrk="1" hangingPunct="1"/>
            <a:r>
              <a:rPr lang="ru-RU" sz="2000" dirty="0" smtClean="0">
                <a:latin typeface="+mj-lt"/>
              </a:rPr>
              <a:t>Определение места звука в слове.</a:t>
            </a:r>
          </a:p>
          <a:p>
            <a:pPr eaLnBrk="1" hangingPunct="1"/>
            <a:r>
              <a:rPr lang="ru-RU" sz="2000" dirty="0" smtClean="0">
                <a:latin typeface="+mj-lt"/>
              </a:rPr>
              <a:t>Определение в слове слогов .</a:t>
            </a:r>
          </a:p>
          <a:p>
            <a:pPr eaLnBrk="1" hangingPunct="1"/>
            <a:r>
              <a:rPr lang="ru-RU" sz="2000" dirty="0" smtClean="0">
                <a:latin typeface="+mj-lt"/>
              </a:rPr>
              <a:t>Определение количества и последовательности звуков, букв.</a:t>
            </a:r>
          </a:p>
          <a:p>
            <a:pPr eaLnBrk="1" hangingPunct="1"/>
            <a:r>
              <a:rPr lang="ru-RU" sz="2000" dirty="0" smtClean="0">
                <a:latin typeface="+mj-lt"/>
              </a:rPr>
              <a:t>Определение гласных букв и согласных.</a:t>
            </a:r>
          </a:p>
          <a:p>
            <a:pPr eaLnBrk="1" hangingPunct="1"/>
            <a:r>
              <a:rPr lang="ru-RU" sz="2000" dirty="0" smtClean="0">
                <a:latin typeface="+mj-lt"/>
              </a:rPr>
              <a:t>Обозначение согласных букв звуком:</a:t>
            </a:r>
          </a:p>
          <a:p>
            <a:pPr eaLnBrk="1" hangingPunct="1"/>
            <a:r>
              <a:rPr lang="ru-RU" sz="2000" dirty="0" smtClean="0">
                <a:latin typeface="+mj-lt"/>
              </a:rPr>
              <a:t>Звонкий или глухой, мягкий или твердый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письма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Списать слова и предложения с рукописного текста</a:t>
            </a:r>
          </a:p>
          <a:p>
            <a:pPr eaLnBrk="1" hangingPunct="1"/>
            <a:r>
              <a:rPr lang="ru-RU" smtClean="0"/>
              <a:t>Списать слова и предложения с печатного текста</a:t>
            </a:r>
          </a:p>
          <a:p>
            <a:pPr eaLnBrk="1" hangingPunct="1"/>
            <a:r>
              <a:rPr lang="ru-RU" smtClean="0"/>
              <a:t>Записать под диктовку  строчные и прописные буквы</a:t>
            </a:r>
          </a:p>
          <a:p>
            <a:pPr eaLnBrk="1" hangingPunct="1"/>
            <a:r>
              <a:rPr lang="ru-RU" smtClean="0"/>
              <a:t>Диктант слогов</a:t>
            </a:r>
          </a:p>
          <a:p>
            <a:pPr eaLnBrk="1" hangingPunct="1"/>
            <a:r>
              <a:rPr lang="ru-RU" smtClean="0"/>
              <a:t>Диктант слов разной структуры</a:t>
            </a:r>
          </a:p>
          <a:p>
            <a:pPr eaLnBrk="1" hangingPunct="1"/>
            <a:r>
              <a:rPr lang="ru-RU" smtClean="0"/>
              <a:t>Предложения после однократного прослушивания</a:t>
            </a:r>
          </a:p>
          <a:p>
            <a:pPr eaLnBrk="1" hangingPunct="1"/>
            <a:r>
              <a:rPr lang="ru-RU" smtClean="0"/>
              <a:t>Слуховой диктант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 чтения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Подобрать гласные, согласные буквы</a:t>
            </a:r>
          </a:p>
          <a:p>
            <a:pPr eaLnBrk="1" hangingPunct="1"/>
            <a:r>
              <a:rPr lang="ru-RU" smtClean="0"/>
              <a:t>Чтение слогов</a:t>
            </a:r>
          </a:p>
          <a:p>
            <a:pPr eaLnBrk="1" hangingPunct="1"/>
            <a:r>
              <a:rPr lang="ru-RU" smtClean="0"/>
              <a:t>Чтение слов</a:t>
            </a:r>
          </a:p>
          <a:p>
            <a:pPr eaLnBrk="1" hangingPunct="1"/>
            <a:r>
              <a:rPr lang="ru-RU" smtClean="0"/>
              <a:t>Чтение фраз</a:t>
            </a:r>
          </a:p>
          <a:p>
            <a:pPr eaLnBrk="1" hangingPunct="1"/>
            <a:r>
              <a:rPr lang="ru-RU" smtClean="0"/>
              <a:t>Чтение специально подобранных текстов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Заключение логопеда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dirty="0" smtClean="0"/>
              <a:t>Краткое</a:t>
            </a:r>
          </a:p>
          <a:p>
            <a:pPr eaLnBrk="1" hangingPunct="1"/>
            <a:r>
              <a:rPr lang="ru-RU" dirty="0" smtClean="0"/>
              <a:t>Точное</a:t>
            </a:r>
          </a:p>
          <a:p>
            <a:pPr eaLnBrk="1" hangingPunct="1"/>
            <a:r>
              <a:rPr lang="ru-RU" dirty="0" smtClean="0"/>
              <a:t>Раскрывающее все компоненты речи</a:t>
            </a:r>
            <a:endParaRPr lang="ru-RU" dirty="0" smtClean="0">
              <a:latin typeface="Arial" charset="0"/>
            </a:endParaRPr>
          </a:p>
          <a:p>
            <a:pPr eaLnBrk="1" hangingPunct="1"/>
            <a:r>
              <a:rPr lang="ru-RU" dirty="0" smtClean="0">
                <a:latin typeface="+mj-lt"/>
              </a:rPr>
              <a:t>Образец логопедического заключения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Образцы логопедических заключений.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 класс:  </a:t>
            </a:r>
            <a:r>
              <a:rPr lang="ru-RU" dirty="0" smtClean="0"/>
              <a:t>трудности формирования чтения и письма</a:t>
            </a:r>
          </a:p>
          <a:p>
            <a:r>
              <a:rPr lang="ru-RU" b="1" dirty="0" smtClean="0"/>
              <a:t>2 класс:  </a:t>
            </a:r>
            <a:r>
              <a:rPr lang="ru-RU" dirty="0" smtClean="0"/>
              <a:t>нарушение чтения и письма, в конце 2 полугодие указываем вид </a:t>
            </a:r>
            <a:r>
              <a:rPr lang="ru-RU" dirty="0" err="1" smtClean="0"/>
              <a:t>дисграфии</a:t>
            </a:r>
            <a:r>
              <a:rPr lang="ru-RU" dirty="0" smtClean="0"/>
              <a:t> и степень выраженности.</a:t>
            </a:r>
          </a:p>
          <a:p>
            <a:r>
              <a:rPr lang="ru-RU" b="1" dirty="0" smtClean="0"/>
              <a:t>3 класс: 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языковых и речевых средств языка, вид </a:t>
            </a:r>
            <a:r>
              <a:rPr lang="ru-RU" dirty="0" err="1" smtClean="0"/>
              <a:t>дисграфии</a:t>
            </a:r>
            <a:r>
              <a:rPr lang="ru-RU" dirty="0" smtClean="0"/>
              <a:t>, </a:t>
            </a:r>
            <a:r>
              <a:rPr lang="ru-RU" dirty="0" err="1" smtClean="0"/>
              <a:t>вид</a:t>
            </a:r>
            <a:r>
              <a:rPr lang="ru-RU" dirty="0" smtClean="0"/>
              <a:t> </a:t>
            </a:r>
            <a:r>
              <a:rPr lang="ru-RU" dirty="0" err="1" smtClean="0"/>
              <a:t>дислексии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4 класс: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языковых и речевых средств языка, вид </a:t>
            </a:r>
            <a:r>
              <a:rPr lang="ru-RU" dirty="0" err="1" smtClean="0"/>
              <a:t>дисграфии</a:t>
            </a:r>
            <a:r>
              <a:rPr lang="ru-RU" dirty="0" smtClean="0"/>
              <a:t>, </a:t>
            </a:r>
            <a:r>
              <a:rPr lang="ru-RU" dirty="0" err="1" smtClean="0"/>
              <a:t>вид</a:t>
            </a:r>
            <a:r>
              <a:rPr lang="ru-RU" dirty="0" smtClean="0"/>
              <a:t> </a:t>
            </a:r>
            <a:r>
              <a:rPr lang="ru-RU" dirty="0" err="1" smtClean="0"/>
              <a:t>дислексии</a:t>
            </a:r>
            <a:r>
              <a:rPr lang="ru-RU" dirty="0" smtClean="0"/>
              <a:t>. Со второго полугодия выставляется </a:t>
            </a:r>
            <a:r>
              <a:rPr lang="ru-RU" dirty="0" err="1" smtClean="0"/>
              <a:t>дисорфография</a:t>
            </a:r>
            <a:r>
              <a:rPr lang="ru-RU" dirty="0" smtClean="0"/>
              <a:t> (указать степень выраженности) с элементами </a:t>
            </a:r>
            <a:r>
              <a:rPr lang="ru-RU" dirty="0" err="1" smtClean="0"/>
              <a:t>дисграфии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Анкетные данные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4873752"/>
          </a:xfrm>
        </p:spPr>
        <p:txBody>
          <a:bodyPr/>
          <a:lstStyle/>
          <a:p>
            <a:r>
              <a:rPr lang="ru-RU" sz="2000" dirty="0" smtClean="0"/>
              <a:t>Ф.И.О. ребёнка уточнить т.к.  иногда есть неточности;</a:t>
            </a:r>
          </a:p>
          <a:p>
            <a:r>
              <a:rPr lang="ru-RU" sz="2000" dirty="0" smtClean="0"/>
              <a:t>- Дата рождения, возраст, ребёнок может еще во втором классе, а по возрасту он большой.</a:t>
            </a:r>
          </a:p>
          <a:p>
            <a:r>
              <a:rPr lang="ru-RU" sz="2000" dirty="0" smtClean="0"/>
              <a:t>- Домашний адрес;</a:t>
            </a:r>
          </a:p>
          <a:p>
            <a:r>
              <a:rPr lang="ru-RU" sz="2000" dirty="0" smtClean="0"/>
              <a:t>- Домашний телефон;</a:t>
            </a:r>
          </a:p>
          <a:p>
            <a:r>
              <a:rPr lang="ru-RU" sz="2000" dirty="0" smtClean="0"/>
              <a:t>- Класс;</a:t>
            </a:r>
          </a:p>
          <a:p>
            <a:r>
              <a:rPr lang="ru-RU" sz="2000" dirty="0" smtClean="0"/>
              <a:t>- Программа обучения, по какой программе ребёнок обучается;</a:t>
            </a:r>
          </a:p>
          <a:p>
            <a:r>
              <a:rPr lang="ru-RU" sz="2000" dirty="0" smtClean="0"/>
              <a:t>- Дублировал программу или нет, какого класса;</a:t>
            </a:r>
          </a:p>
          <a:p>
            <a:r>
              <a:rPr lang="ru-RU" sz="2000" dirty="0" smtClean="0"/>
              <a:t>- Сведения о родителях:</a:t>
            </a:r>
          </a:p>
          <a:p>
            <a:r>
              <a:rPr lang="ru-RU" sz="2000" dirty="0" smtClean="0"/>
              <a:t>- мать (Ф.И.О., обязательно возраст на момент родов),</a:t>
            </a:r>
          </a:p>
          <a:p>
            <a:r>
              <a:rPr lang="ru-RU" sz="2000" dirty="0" smtClean="0"/>
              <a:t>- отец (Ф.И.О., возраст, наследственность),</a:t>
            </a:r>
          </a:p>
          <a:p>
            <a:r>
              <a:rPr lang="ru-RU" sz="2000" dirty="0" smtClean="0"/>
              <a:t>- национальный  язык;</a:t>
            </a:r>
          </a:p>
          <a:p>
            <a:r>
              <a:rPr lang="ru-RU" sz="2000" dirty="0" smtClean="0"/>
              <a:t>- двуязычие.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Общий анамнез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215370" cy="5643602"/>
          </a:xfrm>
        </p:spPr>
        <p:txBody>
          <a:bodyPr/>
          <a:lstStyle/>
          <a:p>
            <a:r>
              <a:rPr lang="ru-RU" sz="1800" dirty="0" smtClean="0"/>
              <a:t>- неблагоприятные факторы развития- как протекала беременность, роды;</a:t>
            </a:r>
          </a:p>
          <a:p>
            <a:r>
              <a:rPr lang="ru-RU" sz="1800" dirty="0" smtClean="0"/>
              <a:t>- наследственность (есть ли какие наследственные заболевания);</a:t>
            </a:r>
          </a:p>
          <a:p>
            <a:r>
              <a:rPr lang="ru-RU" sz="1800" dirty="0" smtClean="0"/>
              <a:t>- перенесённые заболевания:</a:t>
            </a:r>
          </a:p>
          <a:p>
            <a:r>
              <a:rPr lang="ru-RU" sz="1800" dirty="0" smtClean="0"/>
              <a:t>- до года,</a:t>
            </a:r>
          </a:p>
          <a:p>
            <a:r>
              <a:rPr lang="ru-RU" sz="1800" dirty="0" smtClean="0"/>
              <a:t>- после года,</a:t>
            </a:r>
          </a:p>
          <a:p>
            <a:r>
              <a:rPr lang="ru-RU" sz="1800" dirty="0" smtClean="0"/>
              <a:t>- ушибы, травмы головы,</a:t>
            </a:r>
          </a:p>
          <a:p>
            <a:r>
              <a:rPr lang="ru-RU" sz="1800" dirty="0" smtClean="0"/>
              <a:t>- судороги, есть ли судороги при высокой температуре,</a:t>
            </a:r>
          </a:p>
          <a:p>
            <a:r>
              <a:rPr lang="ru-RU" sz="1800" dirty="0" smtClean="0"/>
              <a:t>- Раннее развитие:</a:t>
            </a:r>
          </a:p>
          <a:p>
            <a:r>
              <a:rPr lang="ru-RU" sz="1800" dirty="0" smtClean="0"/>
              <a:t>- голову держит с…. (норма с 1,5 </a:t>
            </a:r>
            <a:r>
              <a:rPr lang="ru-RU" sz="1800" dirty="0" err="1" smtClean="0"/>
              <a:t>мес</a:t>
            </a:r>
            <a:r>
              <a:rPr lang="ru-RU" sz="1800" dirty="0" smtClean="0"/>
              <a:t>),</a:t>
            </a:r>
          </a:p>
          <a:p>
            <a:r>
              <a:rPr lang="ru-RU" sz="1800" dirty="0" smtClean="0"/>
              <a:t>- сидит с…..  (в норме с 6 мес.)</a:t>
            </a:r>
          </a:p>
          <a:p>
            <a:r>
              <a:rPr lang="ru-RU" sz="1800" dirty="0" smtClean="0"/>
              <a:t>- ползает с ….. (в норме с 6-7 мес.),</a:t>
            </a:r>
          </a:p>
          <a:p>
            <a:r>
              <a:rPr lang="ru-RU" sz="1800" dirty="0" smtClean="0"/>
              <a:t> - стоит с …..( в норме с 10-11 мес.),</a:t>
            </a:r>
          </a:p>
          <a:p>
            <a:r>
              <a:rPr lang="ru-RU" sz="1800" dirty="0" smtClean="0"/>
              <a:t> - ходит с …..(в норме с 11-12мес.),</a:t>
            </a:r>
          </a:p>
          <a:p>
            <a:r>
              <a:rPr lang="ru-RU" sz="1800" dirty="0" smtClean="0"/>
              <a:t>- узнаёт близких с ….( в норме с 2,5 – 3мес.),</a:t>
            </a:r>
          </a:p>
          <a:p>
            <a:r>
              <a:rPr lang="ru-RU" sz="1800" dirty="0" smtClean="0"/>
              <a:t>- первые зубы появились с…(в норме в 6-8 мес.),</a:t>
            </a:r>
          </a:p>
          <a:p>
            <a:r>
              <a:rPr lang="ru-RU" sz="1800" dirty="0" smtClean="0"/>
              <a:t>- количество зубов к году  ….( в норме 8 зубов).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Речевой анамнез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4873752"/>
          </a:xfrm>
        </p:spPr>
        <p:txBody>
          <a:bodyPr/>
          <a:lstStyle/>
          <a:p>
            <a:r>
              <a:rPr lang="ru-RU" dirty="0" err="1" smtClean="0"/>
              <a:t>гуление</a:t>
            </a:r>
            <a:r>
              <a:rPr lang="ru-RU" dirty="0" smtClean="0"/>
              <a:t> в…(</a:t>
            </a:r>
            <a:r>
              <a:rPr lang="ru-RU" dirty="0" err="1" smtClean="0"/>
              <a:t>в</a:t>
            </a:r>
            <a:r>
              <a:rPr lang="ru-RU" dirty="0" smtClean="0"/>
              <a:t> норме с 2-х мес.),</a:t>
            </a:r>
          </a:p>
          <a:p>
            <a:r>
              <a:rPr lang="ru-RU" dirty="0" smtClean="0"/>
              <a:t>- лепет в ….(</a:t>
            </a:r>
            <a:r>
              <a:rPr lang="ru-RU" dirty="0" err="1" smtClean="0"/>
              <a:t>в</a:t>
            </a:r>
            <a:r>
              <a:rPr lang="ru-RU" dirty="0" smtClean="0"/>
              <a:t> норме с 4-6 мес.),</a:t>
            </a:r>
          </a:p>
          <a:p>
            <a:r>
              <a:rPr lang="ru-RU" dirty="0" smtClean="0"/>
              <a:t>- первые слова…( в норме около года),</a:t>
            </a:r>
          </a:p>
          <a:p>
            <a:r>
              <a:rPr lang="ru-RU" dirty="0" smtClean="0"/>
              <a:t>- первые фразы в….(</a:t>
            </a:r>
            <a:r>
              <a:rPr lang="ru-RU" dirty="0" err="1" smtClean="0"/>
              <a:t>в</a:t>
            </a:r>
            <a:r>
              <a:rPr lang="ru-RU" dirty="0" smtClean="0"/>
              <a:t> норме от 1.5 до 2-х лет),</a:t>
            </a:r>
          </a:p>
          <a:p>
            <a:r>
              <a:rPr lang="ru-RU" dirty="0" smtClean="0"/>
              <a:t>- прерывалось ли речевое развитие и по какой причине,</a:t>
            </a:r>
          </a:p>
          <a:p>
            <a:r>
              <a:rPr lang="ru-RU" dirty="0" smtClean="0"/>
              <a:t>- использование жестов (замена речи, дополнение речи),</a:t>
            </a:r>
          </a:p>
          <a:p>
            <a:r>
              <a:rPr lang="ru-RU" dirty="0" smtClean="0"/>
              <a:t>- отношение членов семьи к речевому дефекту ребёнка,</a:t>
            </a:r>
          </a:p>
          <a:p>
            <a:r>
              <a:rPr lang="ru-RU" dirty="0" smtClean="0"/>
              <a:t>- занимались ли с логопедом- на протяжении какого времени,</a:t>
            </a:r>
          </a:p>
          <a:p>
            <a:r>
              <a:rPr lang="ru-RU" dirty="0" smtClean="0"/>
              <a:t>- результаты занятий с логопедом.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63" y="500063"/>
            <a:ext cx="6172200" cy="18938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Обследование артикуляционного аппарата.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928938"/>
            <a:ext cx="6172200" cy="3286125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sz="4900" dirty="0" smtClean="0"/>
              <a:t>Губы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 Зубы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 Прикус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Челюсти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Небо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Язык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Уздечка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 </a:t>
            </a:r>
            <a:r>
              <a:rPr lang="ru-RU" sz="4900" dirty="0" err="1" smtClean="0"/>
              <a:t>Увулюс</a:t>
            </a:r>
            <a:r>
              <a:rPr lang="ru-RU" sz="49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подвижности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Губы</a:t>
            </a:r>
          </a:p>
          <a:p>
            <a:pPr eaLnBrk="1" hangingPunct="1"/>
            <a:r>
              <a:rPr lang="ru-RU" smtClean="0"/>
              <a:t>Язык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Обследование мелкой моторики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переключаемость</a:t>
            </a:r>
          </a:p>
          <a:p>
            <a:r>
              <a:rPr lang="ru-RU" dirty="0" smtClean="0"/>
              <a:t>На удержание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Проверка состояния слуха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нормальном слухе ребенок должен слышать и повторять слова и фразы, сказанные шепотом на остаточном воздухе (после выдоха) на расстоянии 6-7 метров от ушной раковины. При проверке слуха должно быть исключено зрительное восприятие речи. Определяются границы восприятия шепотной речи: Восприятии шепота на расстоянии менее 3-х метров указывает на необходимость специальной консультации в </a:t>
            </a:r>
            <a:r>
              <a:rPr lang="ru-RU" dirty="0" err="1" smtClean="0"/>
              <a:t>сурдоцентре</a:t>
            </a:r>
            <a:r>
              <a:rPr lang="ru-RU" dirty="0" smtClean="0"/>
              <a:t> для уточнения состояния слуха.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Обследование произношения звуков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Гласные звуки</a:t>
            </a:r>
          </a:p>
          <a:p>
            <a:pPr eaLnBrk="1" hangingPunct="1"/>
            <a:r>
              <a:rPr lang="ru-RU" smtClean="0"/>
              <a:t>Согласные звуки</a:t>
            </a:r>
          </a:p>
          <a:p>
            <a:pPr eaLnBrk="1" hangingPunct="1"/>
            <a:r>
              <a:rPr lang="ru-RU" smtClean="0"/>
              <a:t>Свистящие, шипящие, африкаты</a:t>
            </a:r>
          </a:p>
          <a:p>
            <a:pPr eaLnBrk="1" hangingPunct="1"/>
            <a:r>
              <a:rPr lang="ru-RU" smtClean="0"/>
              <a:t>Сонорные</a:t>
            </a:r>
          </a:p>
          <a:p>
            <a:pPr eaLnBrk="1" hangingPunct="1"/>
            <a:r>
              <a:rPr lang="ru-RU" smtClean="0"/>
              <a:t>Звонкие и глухие</a:t>
            </a:r>
          </a:p>
          <a:p>
            <a:pPr eaLnBrk="1" hangingPunct="1"/>
            <a:r>
              <a:rPr lang="ru-RU" smtClean="0"/>
              <a:t>Фрикативные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339</TotalTime>
  <Words>754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Общая схема логопедического обследования</vt:lpstr>
      <vt:lpstr>Анкетные данные</vt:lpstr>
      <vt:lpstr>Общий анамнез</vt:lpstr>
      <vt:lpstr>Речевой анамнез</vt:lpstr>
      <vt:lpstr>Обследование артикуляционного аппарата.</vt:lpstr>
      <vt:lpstr>Обследование подвижности </vt:lpstr>
      <vt:lpstr>Обследование мелкой моторики</vt:lpstr>
      <vt:lpstr>Проверка состояния слуха</vt:lpstr>
      <vt:lpstr>Обследование произношения звуков</vt:lpstr>
      <vt:lpstr>Обследование слоговой структуры слова</vt:lpstr>
      <vt:lpstr>Обследование  фонематического восприятия</vt:lpstr>
      <vt:lpstr>Обследование словарного запаса</vt:lpstr>
      <vt:lpstr>Обследование грамматического строя речи</vt:lpstr>
      <vt:lpstr>Исследование звукового состава  слова</vt:lpstr>
      <vt:lpstr>Обследование письма</vt:lpstr>
      <vt:lpstr>Обследование  чтения</vt:lpstr>
      <vt:lpstr>Заключение логопеда</vt:lpstr>
      <vt:lpstr>Образцы логопедических заключений.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схема логопедического обследования</dc:title>
  <cp:lastModifiedBy>1</cp:lastModifiedBy>
  <cp:revision>22</cp:revision>
  <dcterms:modified xsi:type="dcterms:W3CDTF">2014-04-28T07:50:02Z</dcterms:modified>
</cp:coreProperties>
</file>